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301" r:id="rId5"/>
    <p:sldId id="529" r:id="rId6"/>
    <p:sldId id="524" r:id="rId7"/>
    <p:sldId id="530" r:id="rId8"/>
    <p:sldId id="565" r:id="rId9"/>
    <p:sldId id="566" r:id="rId10"/>
    <p:sldId id="569" r:id="rId11"/>
    <p:sldId id="568" r:id="rId12"/>
  </p:sldIdLst>
  <p:sldSz cx="24120475" cy="13679488"/>
  <p:notesSz cx="6735763" cy="9866313"/>
  <p:defaultTextStyle>
    <a:defPPr>
      <a:defRPr lang="ru-RU"/>
    </a:defPPr>
    <a:lvl1pPr marL="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A1AAA866-D29F-4FF4-9587-AE36ED242C97}">
          <p14:sldIdLst>
            <p14:sldId id="301"/>
            <p14:sldId id="529"/>
            <p14:sldId id="524"/>
            <p14:sldId id="530"/>
            <p14:sldId id="565"/>
            <p14:sldId id="566"/>
            <p14:sldId id="569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09" userDrawn="1">
          <p15:clr>
            <a:srgbClr val="000000"/>
          </p15:clr>
        </p15:guide>
        <p15:guide id="2" pos="7597" userDrawn="1">
          <p15:clr>
            <a:srgbClr val="000000"/>
          </p15:clr>
        </p15:guide>
        <p15:guide id="5" orient="horz" pos="226" userDrawn="1">
          <p15:clr>
            <a:srgbClr val="A4A3A4"/>
          </p15:clr>
        </p15:guide>
        <p15:guide id="6" orient="horz" pos="7937" userDrawn="1">
          <p15:clr>
            <a:srgbClr val="A4A3A4"/>
          </p15:clr>
        </p15:guide>
        <p15:guide id="7" pos="340" userDrawn="1">
          <p15:clr>
            <a:srgbClr val="000000"/>
          </p15:clr>
        </p15:guide>
        <p15:guide id="8" pos="14832" userDrawn="1">
          <p15:clr>
            <a:srgbClr val="000000"/>
          </p15:clr>
        </p15:guide>
        <p15:guide id="9" orient="horz" pos="1088" userDrawn="1">
          <p15:clr>
            <a:srgbClr val="A4A3A4"/>
          </p15:clr>
        </p15:guide>
        <p15:guide id="10" orient="horz" pos="8391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31B"/>
    <a:srgbClr val="00ADC4"/>
    <a:srgbClr val="6DCDE4"/>
    <a:srgbClr val="4D5859"/>
    <a:srgbClr val="00AEC4"/>
    <a:srgbClr val="00AEC1"/>
    <a:srgbClr val="00A651"/>
    <a:srgbClr val="00AEC2"/>
    <a:srgbClr val="00AEC3"/>
    <a:srgbClr val="00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309"/>
        <p:guide pos="7597"/>
        <p:guide orient="horz" pos="226"/>
        <p:guide orient="horz" pos="7937"/>
        <p:guide pos="340"/>
        <p:guide pos="14832"/>
        <p:guide orient="horz" pos="1088"/>
        <p:guide orient="horz" pos="8391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76F3FF-DCDF-40F6-AF63-521CF744E5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CC787B-2209-4B12-9A27-73A4EA53F2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F0DE-4CFF-4316-8DDE-36E2A0331BF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0F16C5-1376-4204-BC66-3DBDC34EAA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A4D6E0-2DE9-4CE0-97FE-F2A7B2BAB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8085-E84A-4236-A7D8-9027E1D6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8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01234-849E-457A-BE70-54B245F64C77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3488"/>
            <a:ext cx="58689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6016E-AF77-4B75-A2EF-5D256269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524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7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3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7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8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1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8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0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7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7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9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036" y="4249508"/>
            <a:ext cx="20502404" cy="293222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071" y="7751710"/>
            <a:ext cx="16884333" cy="3495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3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4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5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7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8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9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t>26.9.2023.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6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A6814-6460-450A-87F7-66680EBA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20803910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89731-0832-44F9-AFA3-9E817F33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41531"/>
            <a:ext cx="20803910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21805-8EC2-47F5-9554-B3A2AB2D6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8B88-2B49-46B1-86EF-07601985CA58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18A8E-9232-40CC-A269-F4A34577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678860"/>
            <a:ext cx="8140660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0B65B-EAB1-4050-9E1E-906FCFD5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3666-07E7-4B77-B192-3EA4D8759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5" r:id="rId3"/>
    <p:sldLayoutId id="2147483946" r:id="rId4"/>
    <p:sldLayoutId id="2147484019" r:id="rId5"/>
    <p:sldLayoutId id="2147484020" r:id="rId6"/>
    <p:sldLayoutId id="2147484021" r:id="rId7"/>
    <p:sldLayoutId id="2147484034" r:id="rId8"/>
    <p:sldLayoutId id="2147484035" r:id="rId9"/>
    <p:sldLayoutId id="2147484036" r:id="rId10"/>
    <p:sldLayoutId id="2147484049" r:id="rId11"/>
    <p:sldLayoutId id="2147484050" r:id="rId12"/>
    <p:sldLayoutId id="2147484051" r:id="rId13"/>
  </p:sldLayoutIdLst>
  <p:txStyles>
    <p:titleStyle>
      <a:lvl1pPr algn="l" defTabSz="1809049" rtl="0" eaLnBrk="1" latinLnBrk="0" hangingPunct="1">
        <a:lnSpc>
          <a:spcPct val="90000"/>
        </a:lnSpc>
        <a:spcBef>
          <a:spcPct val="0"/>
        </a:spcBef>
        <a:buNone/>
        <a:defRPr sz="87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262" indent="-452262" algn="l" defTabSz="1809049" rtl="0" eaLnBrk="1" latinLnBrk="0" hangingPunct="1">
        <a:lnSpc>
          <a:spcPct val="90000"/>
        </a:lnSpc>
        <a:spcBef>
          <a:spcPts val="1978"/>
        </a:spcBef>
        <a:buFont typeface="Arial" panose="020B0604020202020204" pitchFamily="34" charset="0"/>
        <a:buChar char="•"/>
        <a:defRPr sz="5540" kern="1200">
          <a:solidFill>
            <a:schemeClr val="tx1"/>
          </a:solidFill>
          <a:latin typeface="+mn-lt"/>
          <a:ea typeface="+mn-ea"/>
          <a:cs typeface="+mn-cs"/>
        </a:defRPr>
      </a:lvl1pPr>
      <a:lvl2pPr marL="1356787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4748" kern="1200">
          <a:solidFill>
            <a:schemeClr val="tx1"/>
          </a:solidFill>
          <a:latin typeface="+mn-lt"/>
          <a:ea typeface="+mn-ea"/>
          <a:cs typeface="+mn-cs"/>
        </a:defRPr>
      </a:lvl2pPr>
      <a:lvl3pPr marL="2261311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165836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4070360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974885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879409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783934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688458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1pPr>
      <a:lvl2pPr marL="904524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2pPr>
      <a:lvl3pPr marL="1809049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3pPr>
      <a:lvl4pPr marL="2713573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3618098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522622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427147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331671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236196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/>
        </p:nvCxnSpPr>
        <p:spPr>
          <a:xfrm>
            <a:off x="6147881" y="11014220"/>
            <a:ext cx="14957534" cy="0"/>
          </a:xfrm>
          <a:prstGeom prst="line">
            <a:avLst/>
          </a:prstGeom>
          <a:ln w="12700">
            <a:solidFill>
              <a:srgbClr val="70A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6147881" y="9155169"/>
            <a:ext cx="16868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>
                <a:solidFill>
                  <a:srgbClr val="00AEC2"/>
                </a:solidFill>
                <a:latin typeface="Century Gothic" panose="020B0502020202020204" pitchFamily="34" charset="0"/>
              </a:rPr>
              <a:t>Stručna podrška FZOEU</a:t>
            </a:r>
          </a:p>
          <a:p>
            <a:r>
              <a:rPr lang="hr-HR" sz="4800">
                <a:solidFill>
                  <a:srgbClr val="6DCDE4"/>
                </a:solidFill>
                <a:latin typeface="Century Gothic" panose="020B0502020202020204" pitchFamily="34" charset="0"/>
              </a:rPr>
              <a:t>Sektor za energetsku učinkovitost (SEU)</a:t>
            </a:r>
          </a:p>
        </p:txBody>
      </p:sp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881" y="11118946"/>
            <a:ext cx="6030929" cy="1444910"/>
          </a:xfrm>
          <a:prstGeom prst="rect">
            <a:avLst/>
          </a:prstGeom>
        </p:spPr>
      </p:pic>
      <p:pic>
        <p:nvPicPr>
          <p:cNvPr id="15" name="Slika 14" descr="Slika na kojoj se prikazuje stol&#10;&#10;Opis je automatski generiran">
            <a:extLst>
              <a:ext uri="{FF2B5EF4-FFF2-40B4-BE49-F238E27FC236}">
                <a16:creationId xmlns:a16="http://schemas.microsoft.com/office/drawing/2014/main" id="{492B0E2B-5D46-4F56-95F7-5C3E4922A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259" t="28218" r="43618" b="46796"/>
          <a:stretch/>
        </p:blipFill>
        <p:spPr bwMode="auto">
          <a:xfrm>
            <a:off x="12178810" y="11118946"/>
            <a:ext cx="4844685" cy="1444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7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 w="3175"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29142"/>
            <a:ext cx="19524246" cy="13773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92315"/>
            <a:ext cx="1143514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Uloga Fonda kao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zervirano mjesto sadržaja 2"/>
          <p:cNvSpPr txBox="1">
            <a:spLocks/>
          </p:cNvSpPr>
          <p:nvPr/>
        </p:nvSpPr>
        <p:spPr>
          <a:xfrm>
            <a:off x="4109660" y="1730620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3600" b="1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U razdoblju 2016./2018. te tijekom 2022. godine FZOEU/SEU je sudjelovao u podršci prijaviteljima na tri javna poziva iz Operativnog programa konkurentnost i kohezija te javnom pozivu iz Nacionalnog plan oporavka i otpornosti:</a:t>
            </a:r>
          </a:p>
          <a:p>
            <a:pPr algn="l"/>
            <a:endParaRPr lang="hr-HR" sz="3600" b="1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i korištenje OIE u javnim ustanovama koje obavljaju djelatnost odgoja i obrazovanja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(Obvezni partner,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(Grupa 2,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i korištenje obnovljivih izvora energije u zgradama javnog sektora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podrška, priprema),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</a:p>
          <a:p>
            <a:pPr marL="800100" algn="l"/>
            <a:endParaRPr lang="hr-HR" sz="3600" i="1">
              <a:solidFill>
                <a:srgbClr val="975E1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" name="Ravni poveznik 1">
            <a:extLst>
              <a:ext uri="{FF2B5EF4-FFF2-40B4-BE49-F238E27FC236}">
                <a16:creationId xmlns:a16="http://schemas.microsoft.com/office/drawing/2014/main" id="{D1CDE7B2-534A-6BAF-F2AE-36CE930FCCB7}"/>
              </a:ext>
            </a:extLst>
          </p:cNvPr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545EF21-C6ED-55AC-56E5-0B5389DA5ADF}"/>
              </a:ext>
            </a:extLst>
          </p:cNvPr>
          <p:cNvSpPr txBox="1">
            <a:spLocks/>
          </p:cNvSpPr>
          <p:nvPr/>
        </p:nvSpPr>
        <p:spPr>
          <a:xfrm>
            <a:off x="4109660" y="8505154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algn="l"/>
            <a:endParaRPr lang="hr-HR" sz="3600" i="1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U 2023. godini FZOEU/SEU je sudjelovao u još dva javna poziva iz Nacionalnog plan oporavka i otpornosti: </a:t>
            </a:r>
          </a:p>
          <a:p>
            <a:pPr algn="l"/>
            <a:endParaRPr lang="hr-HR" sz="3600" b="1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>
                <a:solidFill>
                  <a:srgbClr val="9B631B"/>
                </a:solidFill>
                <a:latin typeface="Century Gothic" panose="020B0502020202020204" pitchFamily="34" charset="0"/>
              </a:rPr>
              <a:t>Energetska obnova zgrada sa statusom kulturnog dobra </a:t>
            </a:r>
            <a:r>
              <a:rPr lang="hr-HR" sz="3600" i="1">
                <a:solidFill>
                  <a:srgbClr val="9B631B"/>
                </a:solidFill>
                <a:latin typeface="Century Gothic" panose="020B0502020202020204" pitchFamily="34" charset="0"/>
              </a:rPr>
              <a:t>(Stručna podrška),</a:t>
            </a: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javnog sektora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  <a:endParaRPr lang="hr-HR" sz="3600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endParaRPr lang="hr-HR" sz="360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vanjski, zgrada, nebo, planina&#10;&#10;Opis je automatski generiran">
            <a:extLst>
              <a:ext uri="{FF2B5EF4-FFF2-40B4-BE49-F238E27FC236}">
                <a16:creationId xmlns:a16="http://schemas.microsoft.com/office/drawing/2014/main" id="{B7A5E916-5E90-5F24-907A-94272602D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634"/>
          <a:stretch/>
        </p:blipFill>
        <p:spPr>
          <a:xfrm>
            <a:off x="0" y="0"/>
            <a:ext cx="24120476" cy="13679488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4109660" y="2670050"/>
            <a:ext cx="9204896" cy="4700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ODOBRENO: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VRIJEDNOST PROJEKATA: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BESPOVRATNA SREDSTVA: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PROLAZNOST: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24" name="Ravni poveznik 23"/>
          <p:cNvCxnSpPr/>
          <p:nvPr/>
        </p:nvCxnSpPr>
        <p:spPr>
          <a:xfrm flipV="1">
            <a:off x="4109660" y="1312793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4D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avokutnik 27"/>
          <p:cNvSpPr/>
          <p:nvPr/>
        </p:nvSpPr>
        <p:spPr>
          <a:xfrm>
            <a:off x="4109660" y="885428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4D5859"/>
                </a:solidFill>
                <a:latin typeface="Century Gothic" panose="020B0502020202020204" pitchFamily="34" charset="0"/>
                <a:cs typeface="Arial"/>
              </a:rPr>
              <a:t>Energetska obnova višestambenih zgrada</a:t>
            </a:r>
            <a:endParaRPr lang="hr-HR" sz="4000">
              <a:solidFill>
                <a:srgbClr val="4D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13871783" y="2671063"/>
            <a:ext cx="6294980" cy="6478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596 PROJEKATA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MILIJARDA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609 MILIJUNA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2839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ankenindonesia.com/wp-content/uploads/2013/10/digital-handshake.png"/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814341" y="2902166"/>
            <a:ext cx="13683552" cy="7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79464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Aktivnosti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4109660" y="1738223"/>
            <a:ext cx="17835940" cy="1020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4000" b="1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4000" b="1">
                <a:solidFill>
                  <a:srgbClr val="00ADCE"/>
                </a:solidFill>
                <a:latin typeface="Century Gothic" panose="020B0502020202020204" pitchFamily="34" charset="0"/>
              </a:rPr>
              <a:t>Aktivnosti FZOEU/SEU kao stručne podrške:</a:t>
            </a:r>
          </a:p>
          <a:p>
            <a:pPr algn="l"/>
            <a:endParaRPr lang="hr-HR" sz="4000" b="1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podrška u otklanjanju pogreški i nedostataka </a:t>
            </a:r>
          </a:p>
          <a:p>
            <a:pPr lvl="1" indent="342900" algn="l"/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u dokumentaciji</a:t>
            </a:r>
          </a:p>
          <a:p>
            <a:pPr lvl="1" indent="342900" algn="l"/>
            <a:endParaRPr lang="hr-HR" sz="400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pregled tehničke dokumentacije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endParaRPr lang="hr-HR" sz="400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izdavanje </a:t>
            </a:r>
            <a:r>
              <a:rPr lang="hr-HR" sz="4000" b="1">
                <a:solidFill>
                  <a:srgbClr val="00ADCE"/>
                </a:solidFill>
                <a:latin typeface="Century Gothic" panose="020B0502020202020204" pitchFamily="34" charset="0"/>
              </a:rPr>
              <a:t>Potvrde o provjeri usklađenosti </a:t>
            </a:r>
          </a:p>
          <a:p>
            <a:pPr lvl="1" indent="342900" algn="l"/>
            <a:r>
              <a:rPr lang="hr-HR" sz="4000" b="1">
                <a:solidFill>
                  <a:srgbClr val="00ADCE"/>
                </a:solidFill>
                <a:latin typeface="Century Gothic" panose="020B0502020202020204" pitchFamily="34" charset="0"/>
              </a:rPr>
              <a:t>projektnog prijedloga s tehničkim kriterijima Poziva</a:t>
            </a:r>
          </a:p>
        </p:txBody>
      </p:sp>
    </p:spTree>
    <p:extLst>
      <p:ext uri="{BB962C8B-B14F-4D97-AF65-F5344CB8AC3E}">
        <p14:creationId xmlns:p14="http://schemas.microsoft.com/office/powerpoint/2010/main" val="21953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endParaRPr lang="hr-HR" sz="3600" b="1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Tehnički obrazac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s podacima o projektnom prijedlogu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Izvješće o energetskom pregledu zgrade i važeći energetski certifikat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za zgradu koja je predmet energetske obnove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Glavni projekt energetske obnove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predmetne zgrade (iskaznica energetskih svojstava zgrade, troškovnik ugrađene opreme i radova, te pripadajući elaborati - ako je primjenjivo)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Važeći akt za građenje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za planirani zahvat - ako je primjenjivo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Identifikacija čestica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nadležnog ureda za katastar - ako je primjenjivo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6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Zadnji važeći dokaz</a:t>
            </a:r>
            <a:r>
              <a:rPr lang="hr-HR" sz="3600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zgrada koja je predmet energetske obnove postojeća</a:t>
            </a: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>
              <a:solidFill>
                <a:srgbClr val="00AEC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Odobrenja, suglasnosti i posebni uvjeti građenja</a:t>
            </a:r>
            <a:r>
              <a:rPr lang="hr-HR" sz="3600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planirani zahvat -  ako je primjenjivo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lvl="0" indent="-719138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Fotodokumentacija</a:t>
            </a:r>
            <a:r>
              <a:rPr lang="hr-HR" sz="3600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zgrade i tehničkih sustava za koje je predviđena energetska obnova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hr-HR" sz="3600" b="1" kern="10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sz="3600" b="1" kern="100">
                <a:solidFill>
                  <a:srgbClr val="00ADC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usklađenosti predmeta ili obuhvata upravnog akta kojim se definira obnova i obuhvata glavnog projekta energetske obnove.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vanjski, nebo, drvo, zgrada&#10;&#10;Opis je automatski generiran">
            <a:extLst>
              <a:ext uri="{FF2B5EF4-FFF2-40B4-BE49-F238E27FC236}">
                <a16:creationId xmlns:a16="http://schemas.microsoft.com/office/drawing/2014/main" id="{19558A61-780A-2B53-029D-44A0A4062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13691"/>
          <a:stretch/>
        </p:blipFill>
        <p:spPr>
          <a:xfrm>
            <a:off x="1" y="0"/>
            <a:ext cx="24120474" cy="1367948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109660" y="906088"/>
            <a:ext cx="1952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>
                <a:solidFill>
                  <a:schemeClr val="bg1"/>
                </a:solidFill>
                <a:latin typeface="Century Gothic" panose="020B0502020202020204" pitchFamily="34" charset="0"/>
              </a:rPr>
              <a:t>Neke od dosadašnjih obnova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9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891081" y="6839744"/>
            <a:ext cx="125010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6000" b="1">
                <a:solidFill>
                  <a:srgbClr val="00AEC2"/>
                </a:solidFill>
                <a:latin typeface="Century Gothic" panose="020B0502020202020204" pitchFamily="34" charset="0"/>
              </a:rPr>
              <a:t>HVALA NA POZORNOSTI!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0464800" y="7855407"/>
            <a:ext cx="109273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4600">
                <a:solidFill>
                  <a:srgbClr val="6DCDE4"/>
                </a:solidFill>
                <a:latin typeface="Century Gothic" panose="020B0502020202020204" pitchFamily="34" charset="0"/>
              </a:rPr>
              <a:t>  podrska.prijaviteljima@fzoeu.hr</a:t>
            </a:r>
          </a:p>
        </p:txBody>
      </p:sp>
    </p:spTree>
    <p:extLst>
      <p:ext uri="{BB962C8B-B14F-4D97-AF65-F5344CB8AC3E}">
        <p14:creationId xmlns:p14="http://schemas.microsoft.com/office/powerpoint/2010/main" val="7873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Оксана 6">
      <a:dk1>
        <a:srgbClr val="FFFFFF"/>
      </a:dk1>
      <a:lt1>
        <a:srgbClr val="2D2D2D"/>
      </a:lt1>
      <a:dk2>
        <a:srgbClr val="FFFFFF"/>
      </a:dk2>
      <a:lt2>
        <a:srgbClr val="2D2D2D"/>
      </a:lt2>
      <a:accent1>
        <a:srgbClr val="190D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969696"/>
      </a:accent5>
      <a:accent6>
        <a:srgbClr val="424242"/>
      </a:accent6>
      <a:hlink>
        <a:srgbClr val="0563C1"/>
      </a:hlink>
      <a:folHlink>
        <a:srgbClr val="954F72"/>
      </a:folHlink>
    </a:clrScheme>
    <a:fontScheme name="Другая 6">
      <a:majorFont>
        <a:latin typeface="Oswald"/>
        <a:ea typeface=""/>
        <a:cs typeface=""/>
      </a:majorFont>
      <a:minorFont>
        <a:latin typeface="Quattrocen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124BC30C24E42BCFF698328276702" ma:contentTypeVersion="19" ma:contentTypeDescription="Stvaranje novog dokumenta." ma:contentTypeScope="" ma:versionID="bd742ab780b0cf85f65257be63b92378">
  <xsd:schema xmlns:xsd="http://www.w3.org/2001/XMLSchema" xmlns:xs="http://www.w3.org/2001/XMLSchema" xmlns:p="http://schemas.microsoft.com/office/2006/metadata/properties" xmlns:ns1="http://schemas.microsoft.com/sharepoint/v3" xmlns:ns2="b79bbf72-da78-429d-b3af-e70e85e72d43" xmlns:ns3="e7e76099-6754-463c-9cf2-a42a0296b652" targetNamespace="http://schemas.microsoft.com/office/2006/metadata/properties" ma:root="true" ma:fieldsID="b71370cc3fdeab12e1e4564524be3bc2" ns1:_="" ns2:_="" ns3:_="">
    <xsd:import namespace="http://schemas.microsoft.com/sharepoint/v3"/>
    <xsd:import namespace="b79bbf72-da78-429d-b3af-e70e85e72d43"/>
    <xsd:import namespace="e7e76099-6754-463c-9cf2-a42a0296b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Svojstva jedinstvenog pravilnika za usklađivanj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Radnja korisničkog sučelja jedinstvenog pravilnika za usklađivanj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bbf72-da78-429d-b3af-e70e85e7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Oznake slika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6099-6754-463c-9cf2-a42a0296b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5952e58-7f42-43c2-b080-4d369e4de6a5}" ma:internalName="TaxCatchAll" ma:showField="CatchAllData" ma:web="e7e76099-6754-463c-9cf2-a42a0296b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>
  <element uid="937e288e-3614-44b9-bb31-237331b81634" value=""/>
</sis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15364-8B62-46A8-9CA2-1B245C1A2988}">
  <ds:schemaRefs>
    <ds:schemaRef ds:uri="b79bbf72-da78-429d-b3af-e70e85e72d43"/>
    <ds:schemaRef ds:uri="e7e76099-6754-463c-9cf2-a42a0296b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B900F1-3A2F-4A7F-A116-FA02678D011B}">
  <ds:schemaRefs>
    <ds:schemaRef ds:uri="http://www.boldonjames.com/2008/01/sie/internal/label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DC70F1-4820-4ABE-9418-B1FB318063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430</Words>
  <Application>Microsoft Office PowerPoint</Application>
  <PresentationFormat>Prilagođeno</PresentationFormat>
  <Paragraphs>72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Oswald</vt:lpstr>
      <vt:lpstr>Quattrocento</vt:lpstr>
      <vt:lpstr>1_Тема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user</dc:creator>
  <cp:lastModifiedBy>Nataša Milutin Naglić</cp:lastModifiedBy>
  <cp:revision>1</cp:revision>
  <cp:lastPrinted>2019-03-14T10:09:25Z</cp:lastPrinted>
  <dcterms:created xsi:type="dcterms:W3CDTF">2017-11-05T14:45:42Z</dcterms:created>
  <dcterms:modified xsi:type="dcterms:W3CDTF">2023-09-26T09:42:09Z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2c2a53b4-c5ba-4a0f-892b-46ca21e78470</vt:lpwstr>
  </property>
  <property fmtid="{D5CDD505-2E9C-101B-9397-08002B2CF9AE}" pid="3" name="bjSaver">
    <vt:lpwstr>2jqyNDk4Yoj30xpp0l56Ro58ph2UnxJq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policy="5c3d8ea1-31d6-40da-856a-ae7869ea61fe" origin="userSelected" xmlns="http://www.boldonj</vt:lpwstr>
  </property>
  <property fmtid="{D5CDD505-2E9C-101B-9397-08002B2CF9AE}" pid="5" name="bjDocumentLabelXML-0">
    <vt:lpwstr>ames.com/2008/01/sie/internal/label"&gt;&lt;element uid="937e288e-3614-44b9-bb31-237331b81634" value="" /&gt;&lt;/sisl&gt;</vt:lpwstr>
  </property>
  <property fmtid="{D5CDD505-2E9C-101B-9397-08002B2CF9AE}" pid="6" name="bjDocumentSecurityLabel">
    <vt:lpwstr>NEKLASIFICIRANO</vt:lpwstr>
  </property>
  <property fmtid="{D5CDD505-2E9C-101B-9397-08002B2CF9AE}" pid="7" name="bjClsUserRVM">
    <vt:lpwstr>[]</vt:lpwstr>
  </property>
</Properties>
</file>